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3238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74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報酬値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Sheet1!$R$1:$R$45</c:f>
              <c:numCache>
                <c:formatCode>General</c:formatCode>
                <c:ptCount val="4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</c:numCache>
            </c:numRef>
          </c:cat>
          <c:val>
            <c:numRef>
              <c:f>Sheet1!$S$1:$S$45</c:f>
              <c:numCache>
                <c:formatCode>0_ </c:formatCode>
                <c:ptCount val="45"/>
                <c:pt idx="0">
                  <c:v>-1</c:v>
                </c:pt>
                <c:pt idx="1">
                  <c:v>-1</c:v>
                </c:pt>
                <c:pt idx="2">
                  <c:v>1</c:v>
                </c:pt>
                <c:pt idx="3">
                  <c:v>1</c:v>
                </c:pt>
                <c:pt idx="4">
                  <c:v>-1</c:v>
                </c:pt>
                <c:pt idx="5">
                  <c:v>-1</c:v>
                </c:pt>
                <c:pt idx="6">
                  <c:v>-1</c:v>
                </c:pt>
                <c:pt idx="7">
                  <c:v>1</c:v>
                </c:pt>
                <c:pt idx="8">
                  <c:v>-1</c:v>
                </c:pt>
                <c:pt idx="9">
                  <c:v>-1</c:v>
                </c:pt>
                <c:pt idx="10">
                  <c:v>1</c:v>
                </c:pt>
                <c:pt idx="11">
                  <c:v>-1</c:v>
                </c:pt>
                <c:pt idx="12">
                  <c:v>-1</c:v>
                </c:pt>
                <c:pt idx="13">
                  <c:v>-1</c:v>
                </c:pt>
                <c:pt idx="14">
                  <c:v>-1</c:v>
                </c:pt>
                <c:pt idx="15">
                  <c:v>-1</c:v>
                </c:pt>
                <c:pt idx="16">
                  <c:v>1</c:v>
                </c:pt>
                <c:pt idx="17">
                  <c:v>1</c:v>
                </c:pt>
                <c:pt idx="18">
                  <c:v>-1</c:v>
                </c:pt>
                <c:pt idx="19">
                  <c:v>1</c:v>
                </c:pt>
                <c:pt idx="20">
                  <c:v>1</c:v>
                </c:pt>
                <c:pt idx="21">
                  <c:v>-1</c:v>
                </c:pt>
                <c:pt idx="22">
                  <c:v>1</c:v>
                </c:pt>
                <c:pt idx="23">
                  <c:v>1</c:v>
                </c:pt>
                <c:pt idx="24">
                  <c:v>-1</c:v>
                </c:pt>
                <c:pt idx="25">
                  <c:v>1</c:v>
                </c:pt>
                <c:pt idx="26">
                  <c:v>1</c:v>
                </c:pt>
                <c:pt idx="27">
                  <c:v>-1</c:v>
                </c:pt>
                <c:pt idx="28">
                  <c:v>1</c:v>
                </c:pt>
                <c:pt idx="29">
                  <c:v>1</c:v>
                </c:pt>
                <c:pt idx="30">
                  <c:v>-1</c:v>
                </c:pt>
                <c:pt idx="31">
                  <c:v>1</c:v>
                </c:pt>
                <c:pt idx="32">
                  <c:v>1</c:v>
                </c:pt>
                <c:pt idx="33">
                  <c:v>-1</c:v>
                </c:pt>
                <c:pt idx="34">
                  <c:v>1</c:v>
                </c:pt>
                <c:pt idx="35">
                  <c:v>1</c:v>
                </c:pt>
                <c:pt idx="36">
                  <c:v>-1</c:v>
                </c:pt>
                <c:pt idx="37">
                  <c:v>1</c:v>
                </c:pt>
                <c:pt idx="38">
                  <c:v>1</c:v>
                </c:pt>
                <c:pt idx="39">
                  <c:v>-1</c:v>
                </c:pt>
                <c:pt idx="40">
                  <c:v>1</c:v>
                </c:pt>
                <c:pt idx="41">
                  <c:v>1</c:v>
                </c:pt>
                <c:pt idx="42">
                  <c:v>-1</c:v>
                </c:pt>
                <c:pt idx="43">
                  <c:v>1</c:v>
                </c:pt>
                <c:pt idx="4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90-4350-8894-0D187DFDC4B0}"/>
            </c:ext>
          </c:extLst>
        </c:ser>
        <c:ser>
          <c:idx val="1"/>
          <c:order val="1"/>
          <c:tx>
            <c:v>報酬予測値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Sheet1!$R$1:$R$45</c:f>
              <c:numCache>
                <c:formatCode>General</c:formatCode>
                <c:ptCount val="4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</c:numCache>
            </c:numRef>
          </c:cat>
          <c:val>
            <c:numRef>
              <c:f>Sheet1!$T$1:$T$45</c:f>
              <c:numCache>
                <c:formatCode>General</c:formatCode>
                <c:ptCount val="45"/>
                <c:pt idx="0">
                  <c:v>-0.97274600000000011</c:v>
                </c:pt>
                <c:pt idx="1">
                  <c:v>-0.9798</c:v>
                </c:pt>
                <c:pt idx="2">
                  <c:v>0.85363000000000011</c:v>
                </c:pt>
                <c:pt idx="3">
                  <c:v>0.95478200000000002</c:v>
                </c:pt>
                <c:pt idx="4">
                  <c:v>-0.98730399999999996</c:v>
                </c:pt>
                <c:pt idx="5">
                  <c:v>-0.98451599999999995</c:v>
                </c:pt>
                <c:pt idx="6">
                  <c:v>-0.97793200000000002</c:v>
                </c:pt>
                <c:pt idx="7">
                  <c:v>0.94981599999999999</c:v>
                </c:pt>
                <c:pt idx="8">
                  <c:v>-0.8827560000000001</c:v>
                </c:pt>
                <c:pt idx="9">
                  <c:v>-0.97900999999999994</c:v>
                </c:pt>
                <c:pt idx="10">
                  <c:v>0.91459800000000002</c:v>
                </c:pt>
                <c:pt idx="11">
                  <c:v>-0.87780600000000009</c:v>
                </c:pt>
                <c:pt idx="12">
                  <c:v>-0.9889619999999999</c:v>
                </c:pt>
                <c:pt idx="13">
                  <c:v>-0.978078</c:v>
                </c:pt>
                <c:pt idx="14">
                  <c:v>-0.40841</c:v>
                </c:pt>
                <c:pt idx="15">
                  <c:v>-0.97758999999999996</c:v>
                </c:pt>
                <c:pt idx="16">
                  <c:v>0.80664200000000008</c:v>
                </c:pt>
                <c:pt idx="17">
                  <c:v>0.9362140000000001</c:v>
                </c:pt>
                <c:pt idx="18">
                  <c:v>-0.98134800000000011</c:v>
                </c:pt>
                <c:pt idx="19">
                  <c:v>0.96556400000000009</c:v>
                </c:pt>
                <c:pt idx="20">
                  <c:v>0.96006400000000003</c:v>
                </c:pt>
                <c:pt idx="21">
                  <c:v>-0.98194599999999999</c:v>
                </c:pt>
                <c:pt idx="22">
                  <c:v>0.93847199999999997</c:v>
                </c:pt>
                <c:pt idx="23">
                  <c:v>0.95723800000000003</c:v>
                </c:pt>
                <c:pt idx="24">
                  <c:v>-0.98298799999999997</c:v>
                </c:pt>
                <c:pt idx="25">
                  <c:v>0.97093600000000002</c:v>
                </c:pt>
                <c:pt idx="26">
                  <c:v>0.96343599999999996</c:v>
                </c:pt>
                <c:pt idx="27">
                  <c:v>-0.98827200000000004</c:v>
                </c:pt>
                <c:pt idx="28">
                  <c:v>0.78357999999999994</c:v>
                </c:pt>
                <c:pt idx="29">
                  <c:v>0.95944000000000007</c:v>
                </c:pt>
                <c:pt idx="30">
                  <c:v>-0.98651</c:v>
                </c:pt>
                <c:pt idx="31">
                  <c:v>0.92316599999999993</c:v>
                </c:pt>
                <c:pt idx="32">
                  <c:v>0.86733400000000005</c:v>
                </c:pt>
                <c:pt idx="33">
                  <c:v>-0.98368999999999995</c:v>
                </c:pt>
                <c:pt idx="34">
                  <c:v>0.95771600000000001</c:v>
                </c:pt>
                <c:pt idx="35">
                  <c:v>0.95299200000000006</c:v>
                </c:pt>
                <c:pt idx="36">
                  <c:v>-0.97130200000000011</c:v>
                </c:pt>
                <c:pt idx="37">
                  <c:v>0.84161400000000008</c:v>
                </c:pt>
                <c:pt idx="38">
                  <c:v>0.44080999999999998</c:v>
                </c:pt>
                <c:pt idx="39">
                  <c:v>-0.982178</c:v>
                </c:pt>
                <c:pt idx="40">
                  <c:v>0.94620400000000005</c:v>
                </c:pt>
                <c:pt idx="41">
                  <c:v>0.94013199999999997</c:v>
                </c:pt>
                <c:pt idx="42">
                  <c:v>-0.98416400000000004</c:v>
                </c:pt>
                <c:pt idx="43">
                  <c:v>0.59597199999999995</c:v>
                </c:pt>
                <c:pt idx="44">
                  <c:v>0.94114600000000004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90-4350-8894-0D187DFDC4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6755368"/>
        <c:axId val="396757328"/>
      </c:barChart>
      <c:catAx>
        <c:axId val="3967553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2000" baseline="0"/>
                  <a:t>episode</a:t>
                </a:r>
                <a:endParaRPr lang="ja-JP" altLang="en-US" sz="2000" baseline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6757328"/>
        <c:crosses val="autoZero"/>
        <c:auto val="1"/>
        <c:lblAlgn val="ctr"/>
        <c:lblOffset val="100"/>
        <c:noMultiLvlLbl val="0"/>
      </c:catAx>
      <c:valAx>
        <c:axId val="396757328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675536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3873090450382475"/>
          <c:y val="0.70804540917043124"/>
          <c:w val="0.33321763034058616"/>
          <c:h val="0.158266283611791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02737-4A44-40C0-AC98-DB8091512AF9}" type="datetimeFigureOut">
              <a:rPr kumimoji="1" lang="ja-JP" altLang="en-US" smtClean="0"/>
              <a:t>2017/11/1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427DB-981C-4B17-8010-36581E53CA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52501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31D0-6A9D-4D89-B948-466F55732A89}" type="datetimeFigureOut">
              <a:rPr kumimoji="1" lang="ja-JP" altLang="en-US" smtClean="0"/>
              <a:t>2017/11/1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D868-AE30-43C7-B65C-6451C873B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6729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31D0-6A9D-4D89-B948-466F55732A89}" type="datetimeFigureOut">
              <a:rPr kumimoji="1" lang="ja-JP" altLang="en-US" smtClean="0"/>
              <a:t>2017/11/1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D868-AE30-43C7-B65C-6451C873B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2515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31D0-6A9D-4D89-B948-466F55732A89}" type="datetimeFigureOut">
              <a:rPr kumimoji="1" lang="ja-JP" altLang="en-US" smtClean="0"/>
              <a:t>2017/11/1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D868-AE30-43C7-B65C-6451C873B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3062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31D0-6A9D-4D89-B948-466F55732A89}" type="datetimeFigureOut">
              <a:rPr kumimoji="1" lang="ja-JP" altLang="en-US" smtClean="0"/>
              <a:t>2017/11/1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D868-AE30-43C7-B65C-6451C873B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948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31D0-6A9D-4D89-B948-466F55732A89}" type="datetimeFigureOut">
              <a:rPr kumimoji="1" lang="ja-JP" altLang="en-US" smtClean="0"/>
              <a:t>2017/11/1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D868-AE30-43C7-B65C-6451C873B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3221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31D0-6A9D-4D89-B948-466F55732A89}" type="datetimeFigureOut">
              <a:rPr kumimoji="1" lang="ja-JP" altLang="en-US" smtClean="0"/>
              <a:t>2017/11/1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D868-AE30-43C7-B65C-6451C873B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480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31D0-6A9D-4D89-B948-466F55732A89}" type="datetimeFigureOut">
              <a:rPr kumimoji="1" lang="ja-JP" altLang="en-US" smtClean="0"/>
              <a:t>2017/11/1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D868-AE30-43C7-B65C-6451C873B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7438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31D0-6A9D-4D89-B948-466F55732A89}" type="datetimeFigureOut">
              <a:rPr kumimoji="1" lang="ja-JP" altLang="en-US" smtClean="0"/>
              <a:t>2017/11/1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D868-AE30-43C7-B65C-6451C873B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7083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31D0-6A9D-4D89-B948-466F55732A89}" type="datetimeFigureOut">
              <a:rPr kumimoji="1" lang="ja-JP" altLang="en-US" smtClean="0"/>
              <a:t>2017/11/1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D868-AE30-43C7-B65C-6451C873B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3214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31D0-6A9D-4D89-B948-466F55732A89}" type="datetimeFigureOut">
              <a:rPr kumimoji="1" lang="ja-JP" altLang="en-US" smtClean="0"/>
              <a:t>2017/11/1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D868-AE30-43C7-B65C-6451C873B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6222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31D0-6A9D-4D89-B948-466F55732A89}" type="datetimeFigureOut">
              <a:rPr kumimoji="1" lang="ja-JP" altLang="en-US" smtClean="0"/>
              <a:t>2017/11/1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D868-AE30-43C7-B65C-6451C873B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15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631D0-6A9D-4D89-B948-466F55732A89}" type="datetimeFigureOut">
              <a:rPr kumimoji="1" lang="ja-JP" altLang="en-US" smtClean="0"/>
              <a:t>2017/11/1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FD868-AE30-43C7-B65C-6451C873B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2419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512275" y="1643744"/>
            <a:ext cx="11338333" cy="3869022"/>
            <a:chOff x="1938305" y="2281408"/>
            <a:chExt cx="8315390" cy="2295185"/>
          </a:xfrm>
        </p:grpSpPr>
        <p:sp>
          <p:nvSpPr>
            <p:cNvPr id="4" name="テキスト ボックス 247"/>
            <p:cNvSpPr txBox="1"/>
            <p:nvPr/>
          </p:nvSpPr>
          <p:spPr>
            <a:xfrm>
              <a:off x="3878003" y="2607734"/>
              <a:ext cx="983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39789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79578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719368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959157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198946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438735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678525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918314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ja-JP" altLang="en-US" sz="2400" dirty="0" smtClean="0">
                  <a:latin typeface="Segoe UI"/>
                  <a:ea typeface="メイリオ"/>
                </a:rPr>
                <a:t>行動</a:t>
              </a:r>
              <a:endParaRPr lang="ja-JP" altLang="en-US" sz="2400" dirty="0">
                <a:latin typeface="Segoe UI"/>
                <a:ea typeface="メイリオ"/>
              </a:endParaRPr>
            </a:p>
          </p:txBody>
        </p:sp>
        <p:sp>
          <p:nvSpPr>
            <p:cNvPr id="5" name="テキスト ボックス 248"/>
            <p:cNvSpPr txBox="1"/>
            <p:nvPr/>
          </p:nvSpPr>
          <p:spPr>
            <a:xfrm>
              <a:off x="3954789" y="4015189"/>
              <a:ext cx="947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39789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79578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719368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959157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198946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438735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678525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918314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ja-JP" altLang="en-US" sz="2400" dirty="0" smtClean="0">
                  <a:latin typeface="Segoe UI"/>
                  <a:ea typeface="メイリオ"/>
                </a:rPr>
                <a:t>観測</a:t>
              </a:r>
              <a:endParaRPr lang="ja-JP" altLang="en-US" sz="2400" dirty="0">
                <a:latin typeface="Segoe UI"/>
                <a:ea typeface="メイリオ"/>
              </a:endParaRPr>
            </a:p>
          </p:txBody>
        </p:sp>
        <p:pic>
          <p:nvPicPr>
            <p:cNvPr id="6" name="image10.png" descr="\\Elephant\home\Digoro素材\DiGORO頭部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>
              <a:off x="5032021" y="2607734"/>
              <a:ext cx="1486252" cy="13784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305" y="2673107"/>
              <a:ext cx="1899162" cy="1342082"/>
            </a:xfrm>
            <a:prstGeom prst="rect">
              <a:avLst/>
            </a:prstGeom>
          </p:spPr>
        </p:pic>
        <p:sp>
          <p:nvSpPr>
            <p:cNvPr id="8" name="上カーブ矢印 7"/>
            <p:cNvSpPr/>
            <p:nvPr/>
          </p:nvSpPr>
          <p:spPr>
            <a:xfrm>
              <a:off x="3888899" y="3508884"/>
              <a:ext cx="1037583" cy="415064"/>
            </a:xfrm>
            <a:prstGeom prst="curvedUp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 cmpd="sng" algn="ctr">
              <a:solidFill>
                <a:srgbClr val="0066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ja-JP"/>
              </a:defPPr>
              <a:lvl1pPr marL="0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39789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79578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719368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959157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198946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438735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678525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918314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メイリオ"/>
              </a:endParaRPr>
            </a:p>
          </p:txBody>
        </p:sp>
        <p:sp>
          <p:nvSpPr>
            <p:cNvPr id="9" name="上カーブ矢印 8"/>
            <p:cNvSpPr/>
            <p:nvPr/>
          </p:nvSpPr>
          <p:spPr>
            <a:xfrm rot="10800000">
              <a:off x="3837467" y="2869241"/>
              <a:ext cx="1037583" cy="415064"/>
            </a:xfrm>
            <a:prstGeom prst="curvedUp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 cmpd="sng" algn="ctr">
              <a:solidFill>
                <a:srgbClr val="0066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ja-JP"/>
              </a:defPPr>
              <a:lvl1pPr marL="0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39789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79578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719368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959157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198946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438735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678525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918314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メイリオ"/>
              </a:endParaRPr>
            </a:p>
          </p:txBody>
        </p:sp>
        <p:sp>
          <p:nvSpPr>
            <p:cNvPr id="10" name="テキスト ボックス 254"/>
            <p:cNvSpPr txBox="1"/>
            <p:nvPr/>
          </p:nvSpPr>
          <p:spPr>
            <a:xfrm>
              <a:off x="2249645" y="4032996"/>
              <a:ext cx="12184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39789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79578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719368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959157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198946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438735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678525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918314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ja-JP" altLang="en-US" sz="2400" dirty="0">
                  <a:latin typeface="Segoe UI"/>
                  <a:ea typeface="メイリオ"/>
                </a:rPr>
                <a:t>環境</a:t>
              </a:r>
            </a:p>
          </p:txBody>
        </p:sp>
        <p:sp>
          <p:nvSpPr>
            <p:cNvPr id="11" name="テキスト ボックス 255"/>
            <p:cNvSpPr txBox="1"/>
            <p:nvPr/>
          </p:nvSpPr>
          <p:spPr>
            <a:xfrm>
              <a:off x="4920448" y="4043321"/>
              <a:ext cx="174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39789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79578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719368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959157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198946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438735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678525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918314" algn="l" defTabSz="2479578" rtl="0" eaLnBrk="1" latinLnBrk="0" hangingPunct="1">
                <a:defRPr kumimoji="1" sz="488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ja-JP" altLang="en-US" sz="2400" dirty="0">
                  <a:latin typeface="Segoe UI"/>
                  <a:ea typeface="メイリオ"/>
                </a:rPr>
                <a:t>ロボット</a:t>
              </a:r>
            </a:p>
          </p:txBody>
        </p:sp>
        <p:grpSp>
          <p:nvGrpSpPr>
            <p:cNvPr id="12" name="グループ化 11"/>
            <p:cNvGrpSpPr/>
            <p:nvPr/>
          </p:nvGrpSpPr>
          <p:grpSpPr>
            <a:xfrm>
              <a:off x="7199802" y="2281408"/>
              <a:ext cx="3053893" cy="2295185"/>
              <a:chOff x="6997335" y="11062242"/>
              <a:chExt cx="3053893" cy="2295185"/>
            </a:xfrm>
          </p:grpSpPr>
          <p:sp>
            <p:nvSpPr>
              <p:cNvPr id="13" name="雲形吹き出し 12"/>
              <p:cNvSpPr/>
              <p:nvPr/>
            </p:nvSpPr>
            <p:spPr>
              <a:xfrm>
                <a:off x="6997335" y="11062242"/>
                <a:ext cx="3042206" cy="2295185"/>
              </a:xfrm>
              <a:prstGeom prst="cloudCallout">
                <a:avLst>
                  <a:gd name="adj1" fmla="val -73800"/>
                  <a:gd name="adj2" fmla="val -5643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2700" cap="flat" cmpd="sng" algn="ctr">
                <a:solidFill>
                  <a:srgbClr val="004C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ja-JP"/>
                </a:defPPr>
                <a:lvl1pPr marL="0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239789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479578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719368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959157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6198946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438735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8678525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9918314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メイリオ"/>
                </a:endParaRPr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7330207" y="11314807"/>
                <a:ext cx="1453735" cy="374955"/>
              </a:xfrm>
              <a:prstGeom prst="rect">
                <a:avLst/>
              </a:prstGeom>
              <a:solidFill>
                <a:srgbClr val="006600"/>
              </a:solidFill>
              <a:ln w="12700" cap="flat" cmpd="sng" algn="ctr">
                <a:solidFill>
                  <a:srgbClr val="004C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>
                <a:defPPr>
                  <a:defRPr lang="ja-JP"/>
                </a:defPPr>
                <a:lvl1pPr marL="0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239789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479578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719368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959157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6198946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438735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8678525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9918314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メイリオ"/>
                  </a:rPr>
                  <a:t>物体概念</a:t>
                </a:r>
              </a:p>
            </p:txBody>
          </p:sp>
          <p:sp>
            <p:nvSpPr>
              <p:cNvPr id="15" name="円/楕円 14"/>
              <p:cNvSpPr/>
              <p:nvPr/>
            </p:nvSpPr>
            <p:spPr>
              <a:xfrm>
                <a:off x="7977360" y="12663163"/>
                <a:ext cx="159428" cy="158984"/>
              </a:xfrm>
              <a:prstGeom prst="ellipse">
                <a:avLst/>
              </a:prstGeom>
              <a:solidFill>
                <a:srgbClr val="006600"/>
              </a:solidFill>
              <a:ln w="12700" cap="flat" cmpd="sng" algn="ctr">
                <a:solidFill>
                  <a:srgbClr val="004C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>
                <a:defPPr>
                  <a:defRPr lang="ja-JP"/>
                </a:defPPr>
                <a:lvl1pPr marL="0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239789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479578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719368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959157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6198946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438735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8678525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9918314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メイリオ"/>
                </a:endParaRPr>
              </a:p>
            </p:txBody>
          </p:sp>
          <p:sp>
            <p:nvSpPr>
              <p:cNvPr id="16" name="円/楕円 15"/>
              <p:cNvSpPr/>
              <p:nvPr/>
            </p:nvSpPr>
            <p:spPr>
              <a:xfrm>
                <a:off x="7978928" y="12880047"/>
                <a:ext cx="159428" cy="158984"/>
              </a:xfrm>
              <a:prstGeom prst="ellipse">
                <a:avLst/>
              </a:prstGeom>
              <a:solidFill>
                <a:srgbClr val="006600"/>
              </a:solidFill>
              <a:ln w="12700" cap="flat" cmpd="sng" algn="ctr">
                <a:solidFill>
                  <a:srgbClr val="004C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>
                <a:defPPr>
                  <a:defRPr lang="ja-JP"/>
                </a:defPPr>
                <a:lvl1pPr marL="0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239789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479578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719368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959157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6198946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438735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8678525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9918314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メイリオ"/>
                </a:endParaRPr>
              </a:p>
            </p:txBody>
          </p:sp>
          <p:sp>
            <p:nvSpPr>
              <p:cNvPr id="17" name="円/楕円 16"/>
              <p:cNvSpPr/>
              <p:nvPr/>
            </p:nvSpPr>
            <p:spPr>
              <a:xfrm>
                <a:off x="7977360" y="13092988"/>
                <a:ext cx="159428" cy="158984"/>
              </a:xfrm>
              <a:prstGeom prst="ellipse">
                <a:avLst/>
              </a:prstGeom>
              <a:solidFill>
                <a:srgbClr val="006600"/>
              </a:solidFill>
              <a:ln w="12700" cap="flat" cmpd="sng" algn="ctr">
                <a:solidFill>
                  <a:srgbClr val="004C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>
                <a:defPPr>
                  <a:defRPr lang="ja-JP"/>
                </a:defPPr>
                <a:lvl1pPr marL="0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239789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479578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719368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959157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6198946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438735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8678525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9918314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メイリオ"/>
                </a:endParaRPr>
              </a:p>
            </p:txBody>
          </p:sp>
          <p:sp>
            <p:nvSpPr>
              <p:cNvPr id="18" name="正方形/長方形 17"/>
              <p:cNvSpPr/>
              <p:nvPr/>
            </p:nvSpPr>
            <p:spPr>
              <a:xfrm>
                <a:off x="7330207" y="11765748"/>
                <a:ext cx="1453735" cy="374955"/>
              </a:xfrm>
              <a:prstGeom prst="rect">
                <a:avLst/>
              </a:prstGeom>
              <a:solidFill>
                <a:srgbClr val="006600"/>
              </a:solidFill>
              <a:ln w="12700" cap="flat" cmpd="sng" algn="ctr">
                <a:solidFill>
                  <a:srgbClr val="004C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>
                <a:defPPr>
                  <a:defRPr lang="ja-JP"/>
                </a:defPPr>
                <a:lvl1pPr marL="0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239789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479578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719368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959157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6198946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438735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8678525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9918314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メイリオ"/>
                  </a:rPr>
                  <a:t>動作概念</a:t>
                </a:r>
              </a:p>
            </p:txBody>
          </p:sp>
          <p:sp>
            <p:nvSpPr>
              <p:cNvPr id="19" name="正方形/長方形 18"/>
              <p:cNvSpPr/>
              <p:nvPr/>
            </p:nvSpPr>
            <p:spPr>
              <a:xfrm>
                <a:off x="7337638" y="12216689"/>
                <a:ext cx="1453735" cy="374955"/>
              </a:xfrm>
              <a:prstGeom prst="rect">
                <a:avLst/>
              </a:prstGeom>
              <a:solidFill>
                <a:srgbClr val="006600"/>
              </a:solidFill>
              <a:ln w="12700" cap="flat" cmpd="sng" algn="ctr">
                <a:solidFill>
                  <a:srgbClr val="004C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>
                <a:defPPr>
                  <a:defRPr lang="ja-JP"/>
                </a:defPPr>
                <a:lvl1pPr marL="0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239789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479578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719368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959157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6198946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438735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8678525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9918314" algn="l" defTabSz="2479578" rtl="0" eaLnBrk="1" latinLnBrk="0" hangingPunct="1">
                  <a:defRPr kumimoji="1" sz="488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kern="0" noProof="0" dirty="0">
                    <a:solidFill>
                      <a:prstClr val="white"/>
                    </a:solidFill>
                    <a:latin typeface="Segoe UI"/>
                    <a:ea typeface="メイリオ"/>
                  </a:rPr>
                  <a:t>報酬</a:t>
                </a:r>
                <a:r>
                  <a:rPr kumimoji="0" lang="ja-JP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メイリオ"/>
                  </a:rPr>
                  <a:t>概念</a:t>
                </a:r>
              </a:p>
            </p:txBody>
          </p:sp>
          <p:cxnSp>
            <p:nvCxnSpPr>
              <p:cNvPr id="20" name="直線コネクタ 19"/>
              <p:cNvCxnSpPr>
                <a:stCxn id="14" idx="3"/>
                <a:endCxn id="23" idx="1"/>
              </p:cNvCxnSpPr>
              <p:nvPr/>
            </p:nvCxnSpPr>
            <p:spPr>
              <a:xfrm>
                <a:off x="8783942" y="11502285"/>
                <a:ext cx="341189" cy="454733"/>
              </a:xfrm>
              <a:prstGeom prst="line">
                <a:avLst/>
              </a:prstGeom>
              <a:ln w="28575">
                <a:solidFill>
                  <a:srgbClr val="004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/>
              <p:cNvCxnSpPr>
                <a:stCxn id="18" idx="3"/>
                <a:endCxn id="23" idx="1"/>
              </p:cNvCxnSpPr>
              <p:nvPr/>
            </p:nvCxnSpPr>
            <p:spPr>
              <a:xfrm>
                <a:off x="8783942" y="11953226"/>
                <a:ext cx="341189" cy="3792"/>
              </a:xfrm>
              <a:prstGeom prst="line">
                <a:avLst/>
              </a:prstGeom>
              <a:ln w="28575">
                <a:solidFill>
                  <a:srgbClr val="004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/>
              <p:cNvCxnSpPr>
                <a:stCxn id="19" idx="3"/>
                <a:endCxn id="23" idx="1"/>
              </p:cNvCxnSpPr>
              <p:nvPr/>
            </p:nvCxnSpPr>
            <p:spPr>
              <a:xfrm flipV="1">
                <a:off x="8791373" y="11957018"/>
                <a:ext cx="333758" cy="447149"/>
              </a:xfrm>
              <a:prstGeom prst="line">
                <a:avLst/>
              </a:prstGeom>
              <a:ln w="28575">
                <a:solidFill>
                  <a:srgbClr val="004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角丸四角形 22"/>
              <p:cNvSpPr/>
              <p:nvPr/>
            </p:nvSpPr>
            <p:spPr>
              <a:xfrm>
                <a:off x="9125131" y="11731422"/>
                <a:ext cx="926097" cy="451191"/>
              </a:xfrm>
              <a:prstGeom prst="roundRect">
                <a:avLst/>
              </a:prstGeom>
              <a:solidFill>
                <a:srgbClr val="006600"/>
              </a:solidFill>
              <a:ln>
                <a:solidFill>
                  <a:srgbClr val="004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ja-JP"/>
                </a:defPPr>
                <a:lvl1pPr marL="0" algn="l" defTabSz="2479578" rtl="0" eaLnBrk="1" latinLnBrk="0" hangingPunct="1">
                  <a:defRPr kumimoji="1" sz="488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239789" algn="l" defTabSz="2479578" rtl="0" eaLnBrk="1" latinLnBrk="0" hangingPunct="1">
                  <a:defRPr kumimoji="1" sz="488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479578" algn="l" defTabSz="2479578" rtl="0" eaLnBrk="1" latinLnBrk="0" hangingPunct="1">
                  <a:defRPr kumimoji="1" sz="488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719368" algn="l" defTabSz="2479578" rtl="0" eaLnBrk="1" latinLnBrk="0" hangingPunct="1">
                  <a:defRPr kumimoji="1" sz="488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959157" algn="l" defTabSz="2479578" rtl="0" eaLnBrk="1" latinLnBrk="0" hangingPunct="1">
                  <a:defRPr kumimoji="1" sz="488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6198946" algn="l" defTabSz="2479578" rtl="0" eaLnBrk="1" latinLnBrk="0" hangingPunct="1">
                  <a:defRPr kumimoji="1" sz="488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7438735" algn="l" defTabSz="2479578" rtl="0" eaLnBrk="1" latinLnBrk="0" hangingPunct="1">
                  <a:defRPr kumimoji="1" sz="488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8678525" algn="l" defTabSz="2479578" rtl="0" eaLnBrk="1" latinLnBrk="0" hangingPunct="1">
                  <a:defRPr kumimoji="1" sz="488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9918314" algn="l" defTabSz="2479578" rtl="0" eaLnBrk="1" latinLnBrk="0" hangingPunct="1">
                  <a:defRPr kumimoji="1" sz="488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ja-JP" altLang="en-US" sz="2400" dirty="0" smtClean="0">
                    <a:solidFill>
                      <a:schemeClr val="bg1"/>
                    </a:solidFill>
                  </a:rPr>
                  <a:t>単語</a:t>
                </a:r>
                <a:endParaRPr kumimoji="1" lang="ja-JP" altLang="en-US" sz="24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883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/>
          <p:cNvGrpSpPr/>
          <p:nvPr/>
        </p:nvGrpSpPr>
        <p:grpSpPr>
          <a:xfrm>
            <a:off x="246118" y="2177142"/>
            <a:ext cx="11749940" cy="2656215"/>
            <a:chOff x="1813660" y="2797840"/>
            <a:chExt cx="9257512" cy="1567432"/>
          </a:xfrm>
        </p:grpSpPr>
        <p:sp>
          <p:nvSpPr>
            <p:cNvPr id="64" name="Shape 152"/>
            <p:cNvSpPr/>
            <p:nvPr/>
          </p:nvSpPr>
          <p:spPr>
            <a:xfrm>
              <a:off x="4945061" y="2798823"/>
              <a:ext cx="2990832" cy="1528156"/>
            </a:xfrm>
            <a:prstGeom prst="rect">
              <a:avLst/>
            </a:prstGeom>
            <a:solidFill>
              <a:schemeClr val="bg1"/>
            </a:solidFill>
            <a:ln w="76200" cap="flat">
              <a:solidFill>
                <a:srgbClr val="0066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5" name="Shape 153"/>
            <p:cNvSpPr/>
            <p:nvPr/>
          </p:nvSpPr>
          <p:spPr>
            <a:xfrm>
              <a:off x="8080340" y="2804216"/>
              <a:ext cx="2990832" cy="1521884"/>
            </a:xfrm>
            <a:prstGeom prst="rect">
              <a:avLst/>
            </a:prstGeom>
            <a:solidFill>
              <a:schemeClr val="bg1"/>
            </a:solidFill>
            <a:ln w="76200" cap="flat">
              <a:solidFill>
                <a:srgbClr val="0066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pic>
          <p:nvPicPr>
            <p:cNvPr id="66" name="image6.png" descr="E:\M2中間発表\Fig\ぬいぐるみ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740849" y="2797840"/>
              <a:ext cx="835283" cy="11331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" name="image3.png" descr="\\Elephant\home\Digoro素材\ジュース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445475" y="2846440"/>
              <a:ext cx="347083" cy="987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" name="image9.png" descr="C:\Users\Yoshiki\Dropbox\ロボット学会\発表資料\かえるのぬいぐるみ緑-ハートエンボス-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486139" y="3059603"/>
              <a:ext cx="785923" cy="7247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" name="image4.png" descr="\\Elephant\home\Digoro素材\スポーツドリンク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965713" y="2831662"/>
              <a:ext cx="347083" cy="987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" name="Shape 166"/>
            <p:cNvSpPr/>
            <p:nvPr/>
          </p:nvSpPr>
          <p:spPr>
            <a:xfrm>
              <a:off x="4988029" y="3842054"/>
              <a:ext cx="272819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latin typeface="HGP明朝E"/>
                  <a:ea typeface="HGP明朝E"/>
                  <a:cs typeface="HGP明朝E"/>
                  <a:sym typeface="HGP明朝E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 sz="2800" b="1" dirty="0" smtClean="0">
                  <a:solidFill>
                    <a:srgbClr val="0066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sym typeface="HGP明朝E"/>
                </a:rPr>
                <a:t>ペットボトル</a:t>
              </a:r>
              <a:endParaRPr sz="2800" b="1" dirty="0">
                <a:solidFill>
                  <a:srgbClr val="006600"/>
                </a:solidFill>
                <a:latin typeface="メイリオ" panose="020B0604030504040204" pitchFamily="50" charset="-128"/>
                <a:ea typeface="メイリオ" panose="020B0604030504040204" pitchFamily="50" charset="-128"/>
                <a:sym typeface="HGP明朝E"/>
              </a:endParaRPr>
            </a:p>
          </p:txBody>
        </p:sp>
        <p:sp>
          <p:nvSpPr>
            <p:cNvPr id="71" name="Shape 167"/>
            <p:cNvSpPr/>
            <p:nvPr/>
          </p:nvSpPr>
          <p:spPr>
            <a:xfrm>
              <a:off x="8276302" y="3819365"/>
              <a:ext cx="260853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latin typeface="HGP明朝E"/>
                  <a:ea typeface="HGP明朝E"/>
                  <a:cs typeface="HGP明朝E"/>
                  <a:sym typeface="HGP明朝E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 sz="2800" b="1" dirty="0">
                  <a:solidFill>
                    <a:srgbClr val="0066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sym typeface="HGP明朝E"/>
                </a:rPr>
                <a:t>ぬいぐるみ</a:t>
              </a:r>
            </a:p>
          </p:txBody>
        </p:sp>
        <p:pic>
          <p:nvPicPr>
            <p:cNvPr id="72" name="image5.png" descr="E:\学会関連\SI2011\SIプレゼンテーション\Fig\bottl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264467" y="2927938"/>
              <a:ext cx="181228" cy="88718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3" name="図 7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387" y="2844153"/>
              <a:ext cx="972658" cy="1189629"/>
            </a:xfrm>
            <a:prstGeom prst="rect">
              <a:avLst/>
            </a:prstGeom>
          </p:spPr>
        </p:pic>
        <p:pic>
          <p:nvPicPr>
            <p:cNvPr id="74" name="図 7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3660" y="2848963"/>
              <a:ext cx="1015098" cy="1083496"/>
            </a:xfrm>
            <a:prstGeom prst="rect">
              <a:avLst/>
            </a:prstGeom>
          </p:spPr>
        </p:pic>
        <p:pic>
          <p:nvPicPr>
            <p:cNvPr id="75" name="Picture 2" descr="C:\Users\eroica\AppData\Local\Microsoft\Windows\Temporary Internet Files\Content.IE5\20NHGFXO\MCj02171200000[1].wmf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154" t="10416" r="11140" b="19270"/>
            <a:stretch>
              <a:fillRect/>
            </a:stretch>
          </p:blipFill>
          <p:spPr bwMode="auto">
            <a:xfrm>
              <a:off x="2703050" y="3543598"/>
              <a:ext cx="900986" cy="820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25810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/>
          <p:cNvGrpSpPr/>
          <p:nvPr/>
        </p:nvGrpSpPr>
        <p:grpSpPr>
          <a:xfrm>
            <a:off x="318611" y="2185639"/>
            <a:ext cx="11658651" cy="2527825"/>
            <a:chOff x="2716124" y="2814523"/>
            <a:chExt cx="7011726" cy="1218716"/>
          </a:xfrm>
        </p:grpSpPr>
        <p:sp>
          <p:nvSpPr>
            <p:cNvPr id="2" name="雲形吹き出し 1"/>
            <p:cNvSpPr/>
            <p:nvPr/>
          </p:nvSpPr>
          <p:spPr>
            <a:xfrm>
              <a:off x="6271202" y="2852093"/>
              <a:ext cx="3456648" cy="1181146"/>
            </a:xfrm>
            <a:prstGeom prst="cloudCallout">
              <a:avLst>
                <a:gd name="adj1" fmla="val -75817"/>
                <a:gd name="adj2" fmla="val 1358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004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" name="image10.png" descr="\\Elephant\home\Digoro素材\DiGORO頭部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>
              <a:off x="4058959" y="2869693"/>
              <a:ext cx="1144156" cy="10611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716124" y="3031332"/>
              <a:ext cx="780182" cy="885145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98049" y="3163922"/>
              <a:ext cx="424237" cy="481312"/>
            </a:xfrm>
            <a:prstGeom prst="rect">
              <a:avLst/>
            </a:prstGeom>
          </p:spPr>
        </p:pic>
        <p:pic>
          <p:nvPicPr>
            <p:cNvPr id="6" name="image5.png" descr="E:\学会関連\SI2011\SIプレゼンテーション\Fig\bottl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14559351">
              <a:off x="8257875" y="2570083"/>
              <a:ext cx="232459" cy="72133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60669" y="3122191"/>
              <a:ext cx="424237" cy="481312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93257" flipH="1">
              <a:off x="8723921" y="3122840"/>
              <a:ext cx="424237" cy="481312"/>
            </a:xfrm>
            <a:prstGeom prst="rect">
              <a:avLst/>
            </a:prstGeom>
          </p:spPr>
        </p:pic>
        <p:pic>
          <p:nvPicPr>
            <p:cNvPr id="9" name="Picture 2" descr="「手 イラスト」の画像検索結果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03" b="9899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22286" y="3077099"/>
              <a:ext cx="555339" cy="43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93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/>
          <p:cNvGrpSpPr/>
          <p:nvPr/>
        </p:nvGrpSpPr>
        <p:grpSpPr>
          <a:xfrm>
            <a:off x="302468" y="1282390"/>
            <a:ext cx="11540430" cy="4751797"/>
            <a:chOff x="1384138" y="1785257"/>
            <a:chExt cx="9560838" cy="3936696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4138" y="1785257"/>
              <a:ext cx="6930571" cy="3936696"/>
            </a:xfrm>
            <a:prstGeom prst="rect">
              <a:avLst/>
            </a:prstGeom>
          </p:spPr>
        </p:pic>
        <p:pic>
          <p:nvPicPr>
            <p:cNvPr id="3" name="Picture 2" descr="http://www.roboticgizmos.com/wp-content/uploads/2016/10/04/ReFlex-TakkTile-Robot-Hand.gif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985" y="3903371"/>
              <a:ext cx="2126991" cy="1159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3931" y="1964532"/>
              <a:ext cx="2131045" cy="1445160"/>
            </a:xfrm>
            <a:prstGeom prst="rect">
              <a:avLst/>
            </a:prstGeom>
          </p:spPr>
        </p:pic>
        <p:sp>
          <p:nvSpPr>
            <p:cNvPr id="5" name="テキスト ボックス 4"/>
            <p:cNvSpPr txBox="1"/>
            <p:nvPr/>
          </p:nvSpPr>
          <p:spPr>
            <a:xfrm>
              <a:off x="9009513" y="3420327"/>
              <a:ext cx="1739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ja-JP" altLang="en-US" sz="1800" dirty="0" smtClean="0">
                  <a:solidFill>
                    <a:prstClr val="black"/>
                  </a:solidFill>
                  <a:latin typeface="Segoe UI"/>
                  <a:ea typeface="メイリオ"/>
                </a:rPr>
                <a:t>連続データ</a:t>
              </a:r>
              <a:endParaRPr lang="ja-JP" altLang="en-US" sz="1800" dirty="0">
                <a:solidFill>
                  <a:prstClr val="black"/>
                </a:solidFill>
                <a:latin typeface="Segoe UI"/>
                <a:ea typeface="メイリオ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9020691" y="5062494"/>
              <a:ext cx="1739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altLang="ja-JP" sz="1800" dirty="0">
                  <a:solidFill>
                    <a:prstClr val="black"/>
                  </a:solidFill>
                  <a:latin typeface="Segoe UI"/>
                  <a:ea typeface="メイリオ"/>
                </a:rPr>
                <a:t>n</a:t>
              </a:r>
              <a:r>
                <a:rPr lang="en-US" altLang="ja-JP" sz="1800" dirty="0" smtClean="0">
                  <a:solidFill>
                    <a:prstClr val="black"/>
                  </a:solidFill>
                  <a:latin typeface="Segoe UI"/>
                  <a:ea typeface="メイリオ"/>
                </a:rPr>
                <a:t>ew hand</a:t>
              </a:r>
              <a:endParaRPr lang="ja-JP" altLang="en-US" sz="1800" dirty="0">
                <a:solidFill>
                  <a:prstClr val="black"/>
                </a:solidFill>
                <a:latin typeface="Segoe UI"/>
                <a:ea typeface="メイリオ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38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グループ化 35"/>
          <p:cNvGrpSpPr/>
          <p:nvPr/>
        </p:nvGrpSpPr>
        <p:grpSpPr>
          <a:xfrm>
            <a:off x="80834" y="1556657"/>
            <a:ext cx="12004813" cy="2982686"/>
            <a:chOff x="2323991" y="2113986"/>
            <a:chExt cx="9136138" cy="2269942"/>
          </a:xfrm>
        </p:grpSpPr>
        <p:pic>
          <p:nvPicPr>
            <p:cNvPr id="19" name="図 1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97" t="10151" r="4095"/>
            <a:stretch/>
          </p:blipFill>
          <p:spPr>
            <a:xfrm>
              <a:off x="2323991" y="2113986"/>
              <a:ext cx="3848347" cy="226260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0" name="角丸四角形吹き出し 19"/>
            <p:cNvSpPr/>
            <p:nvPr/>
          </p:nvSpPr>
          <p:spPr>
            <a:xfrm>
              <a:off x="4305698" y="2182469"/>
              <a:ext cx="1819680" cy="443720"/>
            </a:xfrm>
            <a:prstGeom prst="wedgeRoundRectCallout">
              <a:avLst>
                <a:gd name="adj1" fmla="val -73096"/>
                <a:gd name="adj2" fmla="val 29732"/>
                <a:gd name="adj3" fmla="val 16667"/>
              </a:avLst>
            </a:prstGeom>
            <a:solidFill>
              <a:schemeClr val="accent1"/>
            </a:solidFill>
            <a:ln w="19050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マラカスをふる</a:t>
              </a:r>
              <a:endPara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1" name="角丸四角形吹き出し 20"/>
            <p:cNvSpPr/>
            <p:nvPr/>
          </p:nvSpPr>
          <p:spPr>
            <a:xfrm>
              <a:off x="4665254" y="3986850"/>
              <a:ext cx="1810665" cy="397078"/>
            </a:xfrm>
            <a:prstGeom prst="wedgeRoundRectCallout">
              <a:avLst>
                <a:gd name="adj1" fmla="val -9324"/>
                <a:gd name="adj2" fmla="val -126514"/>
                <a:gd name="adj3" fmla="val 16667"/>
              </a:avLst>
            </a:prstGeom>
            <a:solidFill>
              <a:schemeClr val="accent2"/>
            </a:solidFill>
            <a:ln w="1905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これはマラカス</a:t>
              </a:r>
              <a:endPara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5702" y="2314076"/>
              <a:ext cx="2404301" cy="1602867"/>
            </a:xfrm>
            <a:prstGeom prst="rect">
              <a:avLst/>
            </a:prstGeom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528" y="2329802"/>
              <a:ext cx="2404601" cy="1603067"/>
            </a:xfrm>
            <a:prstGeom prst="rect">
              <a:avLst/>
            </a:prstGeom>
          </p:spPr>
        </p:pic>
        <p:sp>
          <p:nvSpPr>
            <p:cNvPr id="24" name="テキスト ボックス 23"/>
            <p:cNvSpPr txBox="1"/>
            <p:nvPr/>
          </p:nvSpPr>
          <p:spPr>
            <a:xfrm>
              <a:off x="7303759" y="3815234"/>
              <a:ext cx="14268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dirty="0"/>
                <a:t>物体</a:t>
              </a:r>
              <a:r>
                <a:rPr kumimoji="1" lang="ja-JP" altLang="en-US" sz="2000" dirty="0" smtClean="0"/>
                <a:t>概念</a:t>
              </a:r>
              <a:endParaRPr kumimoji="1" lang="ja-JP" altLang="en-US" sz="2000" dirty="0"/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9533585" y="3799032"/>
              <a:ext cx="14268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dirty="0"/>
                <a:t>動作</a:t>
              </a:r>
              <a:r>
                <a:rPr kumimoji="1" lang="ja-JP" altLang="en-US" sz="2000" dirty="0" smtClean="0"/>
                <a:t>概念</a:t>
              </a:r>
              <a:endParaRPr kumimoji="1" lang="ja-JP" altLang="en-US" sz="2000" dirty="0"/>
            </a:p>
          </p:txBody>
        </p:sp>
        <p:sp>
          <p:nvSpPr>
            <p:cNvPr id="26" name="楕円 40"/>
            <p:cNvSpPr/>
            <p:nvPr/>
          </p:nvSpPr>
          <p:spPr>
            <a:xfrm>
              <a:off x="10508826" y="2982685"/>
              <a:ext cx="611760" cy="297299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正方形/長方形 26"/>
                <p:cNvSpPr/>
                <p:nvPr/>
              </p:nvSpPr>
              <p:spPr>
                <a:xfrm>
                  <a:off x="9477364" y="2587458"/>
                  <a:ext cx="478581" cy="38722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ja-JP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ja-JP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p>
                        </m:sSubSup>
                      </m:oMath>
                    </m:oMathPara>
                  </a14:m>
                  <a:endParaRPr lang="ja-JP" altLang="en-US" sz="1800" dirty="0"/>
                </a:p>
              </p:txBody>
            </p:sp>
          </mc:Choice>
          <mc:Fallback xmlns="">
            <p:sp>
              <p:nvSpPr>
                <p:cNvPr id="27" name="正方形/長方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364" y="2587458"/>
                  <a:ext cx="478581" cy="38722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楕円 42"/>
            <p:cNvSpPr/>
            <p:nvPr/>
          </p:nvSpPr>
          <p:spPr>
            <a:xfrm>
              <a:off x="9477364" y="2956944"/>
              <a:ext cx="452941" cy="297299"/>
            </a:xfrm>
            <a:prstGeom prst="ellipse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10587904" y="2574705"/>
                  <a:ext cx="478581" cy="3858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18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ja-JP" sz="18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ja-JP" sz="1800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p>
                        </m:sSubSup>
                      </m:oMath>
                    </m:oMathPara>
                  </a14:m>
                  <a:endParaRPr lang="ja-JP" altLang="en-US" sz="1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正方形/長方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7904" y="2574705"/>
                  <a:ext cx="478581" cy="3858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楕円 40"/>
            <p:cNvSpPr/>
            <p:nvPr/>
          </p:nvSpPr>
          <p:spPr>
            <a:xfrm>
              <a:off x="8290197" y="2901918"/>
              <a:ext cx="614344" cy="41322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正方形/長方形 30"/>
                <p:cNvSpPr/>
                <p:nvPr/>
              </p:nvSpPr>
              <p:spPr>
                <a:xfrm>
                  <a:off x="8398971" y="2539459"/>
                  <a:ext cx="478581" cy="3898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ja-JP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ja-JP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𝑶</m:t>
                            </m:r>
                          </m:sup>
                        </m:sSubSup>
                      </m:oMath>
                    </m:oMathPara>
                  </a14:m>
                  <a:endParaRPr lang="ja-JP" altLang="en-US" sz="1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正方形/長方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8971" y="2539459"/>
                  <a:ext cx="478581" cy="38985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楕円 40"/>
            <p:cNvSpPr/>
            <p:nvPr/>
          </p:nvSpPr>
          <p:spPr>
            <a:xfrm rot="1336747">
              <a:off x="7208264" y="3341974"/>
              <a:ext cx="247299" cy="335302"/>
            </a:xfrm>
            <a:prstGeom prst="ellipse">
              <a:avLst/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正方形/長方形 32"/>
                <p:cNvSpPr/>
                <p:nvPr/>
              </p:nvSpPr>
              <p:spPr>
                <a:xfrm>
                  <a:off x="7303759" y="3048969"/>
                  <a:ext cx="478581" cy="3858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1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ja-JP" sz="1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ja-JP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p>
                        </m:sSubSup>
                      </m:oMath>
                    </m:oMathPara>
                  </a14:m>
                  <a:endParaRPr lang="ja-JP" altLang="en-US" sz="1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正方形/長方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3759" y="3048969"/>
                  <a:ext cx="478581" cy="38587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楕円 40"/>
            <p:cNvSpPr/>
            <p:nvPr/>
          </p:nvSpPr>
          <p:spPr>
            <a:xfrm>
              <a:off x="7375103" y="2543273"/>
              <a:ext cx="285443" cy="423345"/>
            </a:xfrm>
            <a:prstGeom prst="ellipse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正方形/長方形 34"/>
                <p:cNvSpPr/>
                <p:nvPr/>
              </p:nvSpPr>
              <p:spPr>
                <a:xfrm>
                  <a:off x="7626713" y="2550128"/>
                  <a:ext cx="478581" cy="3858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ja-JP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ja-JP" sz="18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p>
                        </m:sSubSup>
                      </m:oMath>
                    </m:oMathPara>
                  </a14:m>
                  <a:endParaRPr lang="ja-JP" altLang="en-US" sz="1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正方形/長方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6713" y="2550128"/>
                  <a:ext cx="478581" cy="38587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7666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/>
        </p:nvGrpSpPr>
        <p:grpSpPr>
          <a:xfrm>
            <a:off x="995234" y="206829"/>
            <a:ext cx="10590080" cy="6466911"/>
            <a:chOff x="2726062" y="1861457"/>
            <a:chExt cx="5056697" cy="2973043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97" t="10151" r="4095"/>
            <a:stretch/>
          </p:blipFill>
          <p:spPr>
            <a:xfrm>
              <a:off x="2726062" y="1861457"/>
              <a:ext cx="5056697" cy="297304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" name="角丸四角形吹き出し 2"/>
            <p:cNvSpPr/>
            <p:nvPr/>
          </p:nvSpPr>
          <p:spPr>
            <a:xfrm>
              <a:off x="5174073" y="2156723"/>
              <a:ext cx="1874396" cy="307702"/>
            </a:xfrm>
            <a:prstGeom prst="wedgeRoundRectCallout">
              <a:avLst>
                <a:gd name="adj1" fmla="val -73096"/>
                <a:gd name="adj2" fmla="val 29732"/>
                <a:gd name="adj3" fmla="val 16667"/>
              </a:avLst>
            </a:prstGeom>
            <a:solidFill>
              <a:schemeClr val="accent1"/>
            </a:solidFill>
            <a:ln w="19050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600" dirty="0" smtClean="0"/>
                <a:t>マラカスをふる</a:t>
              </a:r>
              <a:endParaRPr kumimoji="1" lang="ja-JP" altLang="en-US" sz="1600" dirty="0"/>
            </a:p>
          </p:txBody>
        </p:sp>
        <p:sp>
          <p:nvSpPr>
            <p:cNvPr id="4" name="角丸四角形吹き出し 3"/>
            <p:cNvSpPr/>
            <p:nvPr/>
          </p:nvSpPr>
          <p:spPr>
            <a:xfrm>
              <a:off x="5774993" y="4468805"/>
              <a:ext cx="1950589" cy="325293"/>
            </a:xfrm>
            <a:prstGeom prst="wedgeRoundRectCallout">
              <a:avLst>
                <a:gd name="adj1" fmla="val -9324"/>
                <a:gd name="adj2" fmla="val -126514"/>
                <a:gd name="adj3" fmla="val 16667"/>
              </a:avLst>
            </a:prstGeom>
            <a:solidFill>
              <a:schemeClr val="accent2"/>
            </a:solidFill>
            <a:ln w="1905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600" dirty="0" smtClean="0"/>
                <a:t>これはマラカス</a:t>
              </a:r>
              <a:endParaRPr kumimoji="1" lang="ja-JP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654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グラフ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9405471"/>
              </p:ext>
            </p:extLst>
          </p:nvPr>
        </p:nvGraphicFramePr>
        <p:xfrm>
          <a:off x="391886" y="2471058"/>
          <a:ext cx="11674677" cy="2939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3466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2750982" y="5522587"/>
            <a:ext cx="5913055" cy="7120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角丸四角形 2"/>
          <p:cNvSpPr/>
          <p:nvPr/>
        </p:nvSpPr>
        <p:spPr>
          <a:xfrm>
            <a:off x="3012349" y="2524204"/>
            <a:ext cx="5301622" cy="73670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214511" y="2579496"/>
            <a:ext cx="4985998" cy="623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813159" y="3303447"/>
            <a:ext cx="5593470" cy="1275333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4953360" y="987354"/>
            <a:ext cx="1487298" cy="15061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2918914" y="3399240"/>
            <a:ext cx="1236284" cy="113145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7113858" y="3388818"/>
            <a:ext cx="1236284" cy="113145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5454912" y="3415745"/>
            <a:ext cx="1236284" cy="1131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4177959" y="3432099"/>
            <a:ext cx="1236284" cy="113145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3329330" y="987354"/>
            <a:ext cx="1444982" cy="1506192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108701" y="274067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mMLDA</a:t>
            </a:r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5237994" y="1504553"/>
            <a:ext cx="1198617" cy="465025"/>
            <a:chOff x="2286000" y="780393"/>
            <a:chExt cx="1421813" cy="551793"/>
          </a:xfrm>
        </p:grpSpPr>
        <p:sp>
          <p:nvSpPr>
            <p:cNvPr id="14" name="角丸四角形 13"/>
            <p:cNvSpPr/>
            <p:nvPr/>
          </p:nvSpPr>
          <p:spPr>
            <a:xfrm>
              <a:off x="2286000" y="780393"/>
              <a:ext cx="1206062" cy="55179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2287012" y="871621"/>
              <a:ext cx="1420801" cy="438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Q-function</a:t>
              </a:r>
              <a:endPara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3601824" y="1495019"/>
            <a:ext cx="1016734" cy="465025"/>
            <a:chOff x="2286000" y="780393"/>
            <a:chExt cx="1206062" cy="551793"/>
          </a:xfrm>
        </p:grpSpPr>
        <p:sp>
          <p:nvSpPr>
            <p:cNvPr id="17" name="角丸四角形 16"/>
            <p:cNvSpPr/>
            <p:nvPr/>
          </p:nvSpPr>
          <p:spPr>
            <a:xfrm>
              <a:off x="2286000" y="780393"/>
              <a:ext cx="1206062" cy="55179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431212" y="871621"/>
              <a:ext cx="1055713" cy="438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HSMM</a:t>
              </a:r>
              <a:endPara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グループ化 18"/>
          <p:cNvGrpSpPr/>
          <p:nvPr/>
        </p:nvGrpSpPr>
        <p:grpSpPr>
          <a:xfrm>
            <a:off x="7223754" y="3709185"/>
            <a:ext cx="1030633" cy="465025"/>
            <a:chOff x="2286000" y="780393"/>
            <a:chExt cx="1222549" cy="551793"/>
          </a:xfrm>
        </p:grpSpPr>
        <p:sp>
          <p:nvSpPr>
            <p:cNvPr id="20" name="角丸四角形 19"/>
            <p:cNvSpPr/>
            <p:nvPr/>
          </p:nvSpPr>
          <p:spPr>
            <a:xfrm>
              <a:off x="2286000" y="780393"/>
              <a:ext cx="1206062" cy="55179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2437625" y="871621"/>
              <a:ext cx="1070924" cy="438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Reward</a:t>
              </a:r>
              <a:endPara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グループ化 21"/>
          <p:cNvGrpSpPr/>
          <p:nvPr/>
        </p:nvGrpSpPr>
        <p:grpSpPr>
          <a:xfrm>
            <a:off x="5450892" y="3715374"/>
            <a:ext cx="1261884" cy="523273"/>
            <a:chOff x="2148484" y="780393"/>
            <a:chExt cx="1496861" cy="620908"/>
          </a:xfrm>
        </p:grpSpPr>
        <p:sp>
          <p:nvSpPr>
            <p:cNvPr id="23" name="角丸四角形 22"/>
            <p:cNvSpPr/>
            <p:nvPr/>
          </p:nvSpPr>
          <p:spPr>
            <a:xfrm>
              <a:off x="2286000" y="780393"/>
              <a:ext cx="1206062" cy="55179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2148484" y="831584"/>
              <a:ext cx="1496861" cy="569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GP-HSMM</a:t>
              </a:r>
            </a:p>
            <a:p>
              <a:pPr algn="ctr">
                <a:lnSpc>
                  <a:spcPct val="70000"/>
                </a:lnSpc>
              </a:pPr>
              <a:r>
                <a: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(motion)</a:t>
              </a:r>
              <a:endPara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グループ化 24"/>
          <p:cNvGrpSpPr/>
          <p:nvPr/>
        </p:nvGrpSpPr>
        <p:grpSpPr>
          <a:xfrm>
            <a:off x="3025427" y="3698869"/>
            <a:ext cx="1016734" cy="465025"/>
            <a:chOff x="2286000" y="780393"/>
            <a:chExt cx="1206062" cy="551793"/>
          </a:xfrm>
        </p:grpSpPr>
        <p:sp>
          <p:nvSpPr>
            <p:cNvPr id="26" name="角丸四角形 25"/>
            <p:cNvSpPr/>
            <p:nvPr/>
          </p:nvSpPr>
          <p:spPr>
            <a:xfrm>
              <a:off x="2286000" y="780393"/>
              <a:ext cx="1206062" cy="55179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2553041" y="871621"/>
              <a:ext cx="797109" cy="438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</a:t>
              </a:r>
              <a:endPara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4279509" y="3731729"/>
            <a:ext cx="1016733" cy="465025"/>
            <a:chOff x="2294467" y="780393"/>
            <a:chExt cx="1206062" cy="551793"/>
          </a:xfrm>
        </p:grpSpPr>
        <p:sp>
          <p:nvSpPr>
            <p:cNvPr id="29" name="角丸四角形 28"/>
            <p:cNvSpPr/>
            <p:nvPr/>
          </p:nvSpPr>
          <p:spPr>
            <a:xfrm>
              <a:off x="2294467" y="780393"/>
              <a:ext cx="1206062" cy="55179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2476097" y="871621"/>
              <a:ext cx="979653" cy="438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MFCC</a:t>
              </a:r>
              <a:endPara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円弧 30"/>
          <p:cNvSpPr/>
          <p:nvPr/>
        </p:nvSpPr>
        <p:spPr>
          <a:xfrm>
            <a:off x="5795943" y="3164453"/>
            <a:ext cx="501040" cy="434742"/>
          </a:xfrm>
          <a:prstGeom prst="arc">
            <a:avLst>
              <a:gd name="adj1" fmla="val 16874079"/>
              <a:gd name="adj2" fmla="val 4313206"/>
            </a:avLst>
          </a:prstGeom>
          <a:ln w="76200">
            <a:solidFill>
              <a:schemeClr val="bg1"/>
            </a:solidFill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円弧 31"/>
          <p:cNvSpPr/>
          <p:nvPr/>
        </p:nvSpPr>
        <p:spPr>
          <a:xfrm flipH="1" flipV="1">
            <a:off x="5824593" y="3164453"/>
            <a:ext cx="501040" cy="434742"/>
          </a:xfrm>
          <a:prstGeom prst="arc">
            <a:avLst>
              <a:gd name="adj1" fmla="val 16874079"/>
              <a:gd name="adj2" fmla="val 4313206"/>
            </a:avLst>
          </a:prstGeom>
          <a:ln w="76200">
            <a:solidFill>
              <a:schemeClr val="bg1"/>
            </a:solidFill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直線矢印コネクタ 32"/>
          <p:cNvCxnSpPr/>
          <p:nvPr/>
        </p:nvCxnSpPr>
        <p:spPr>
          <a:xfrm flipH="1" flipV="1">
            <a:off x="3532252" y="3146802"/>
            <a:ext cx="1542" cy="43818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 flipV="1">
            <a:off x="4779198" y="3177366"/>
            <a:ext cx="1542" cy="43818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/>
          <p:cNvSpPr/>
          <p:nvPr/>
        </p:nvSpPr>
        <p:spPr>
          <a:xfrm>
            <a:off x="2726282" y="519516"/>
            <a:ext cx="5913055" cy="47723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3004013" y="4610949"/>
            <a:ext cx="1034895" cy="465025"/>
            <a:chOff x="2286000" y="780393"/>
            <a:chExt cx="1227605" cy="551793"/>
          </a:xfrm>
          <a:effectLst/>
        </p:grpSpPr>
        <p:sp>
          <p:nvSpPr>
            <p:cNvPr id="37" name="角丸四角形 36"/>
            <p:cNvSpPr/>
            <p:nvPr/>
          </p:nvSpPr>
          <p:spPr>
            <a:xfrm>
              <a:off x="2286000" y="780393"/>
              <a:ext cx="1206062" cy="55179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2442680" y="871621"/>
              <a:ext cx="1070925" cy="43824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</a:t>
              </a:r>
              <a:endPara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グループ化 38"/>
          <p:cNvGrpSpPr/>
          <p:nvPr/>
        </p:nvGrpSpPr>
        <p:grpSpPr>
          <a:xfrm>
            <a:off x="4236785" y="4654286"/>
            <a:ext cx="1313180" cy="465025"/>
            <a:chOff x="2245617" y="780393"/>
            <a:chExt cx="1453269" cy="551793"/>
          </a:xfrm>
          <a:effectLst/>
        </p:grpSpPr>
        <p:sp>
          <p:nvSpPr>
            <p:cNvPr id="40" name="角丸四角形 39"/>
            <p:cNvSpPr/>
            <p:nvPr/>
          </p:nvSpPr>
          <p:spPr>
            <a:xfrm>
              <a:off x="2286000" y="780393"/>
              <a:ext cx="1206062" cy="55179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2245617" y="844475"/>
              <a:ext cx="1453269" cy="438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Microphone</a:t>
              </a:r>
              <a:endPara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グループ化 41"/>
          <p:cNvGrpSpPr/>
          <p:nvPr/>
        </p:nvGrpSpPr>
        <p:grpSpPr>
          <a:xfrm>
            <a:off x="5514246" y="4626893"/>
            <a:ext cx="1016826" cy="465025"/>
            <a:chOff x="2286000" y="780393"/>
            <a:chExt cx="1206171" cy="551793"/>
          </a:xfrm>
          <a:effectLst/>
        </p:grpSpPr>
        <p:sp>
          <p:nvSpPr>
            <p:cNvPr id="43" name="角丸四角形 42"/>
            <p:cNvSpPr/>
            <p:nvPr/>
          </p:nvSpPr>
          <p:spPr>
            <a:xfrm>
              <a:off x="2286000" y="780393"/>
              <a:ext cx="1206062" cy="55179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2482094" y="871621"/>
              <a:ext cx="1010077" cy="43824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Motors</a:t>
              </a:r>
              <a:endPara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5" name="直線矢印コネクタ 44"/>
          <p:cNvCxnSpPr/>
          <p:nvPr/>
        </p:nvCxnSpPr>
        <p:spPr>
          <a:xfrm flipH="1" flipV="1">
            <a:off x="7727615" y="3154822"/>
            <a:ext cx="1542" cy="43818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上矢印 45"/>
          <p:cNvSpPr/>
          <p:nvPr/>
        </p:nvSpPr>
        <p:spPr>
          <a:xfrm>
            <a:off x="3256140" y="5087383"/>
            <a:ext cx="521001" cy="622766"/>
          </a:xfrm>
          <a:prstGeom prst="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上矢印 46"/>
          <p:cNvSpPr/>
          <p:nvPr/>
        </p:nvSpPr>
        <p:spPr>
          <a:xfrm>
            <a:off x="4531776" y="5125696"/>
            <a:ext cx="521001" cy="617312"/>
          </a:xfrm>
          <a:prstGeom prst="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左右矢印 47"/>
          <p:cNvSpPr/>
          <p:nvPr/>
        </p:nvSpPr>
        <p:spPr>
          <a:xfrm rot="5400000">
            <a:off x="5691037" y="5167144"/>
            <a:ext cx="713939" cy="517421"/>
          </a:xfrm>
          <a:prstGeom prst="leftRightArrow">
            <a:avLst>
              <a:gd name="adj1" fmla="val 39725"/>
              <a:gd name="adj2" fmla="val 4101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9" name="グループ化 48"/>
          <p:cNvGrpSpPr/>
          <p:nvPr/>
        </p:nvGrpSpPr>
        <p:grpSpPr>
          <a:xfrm>
            <a:off x="5795943" y="4174672"/>
            <a:ext cx="529688" cy="434742"/>
            <a:chOff x="3646159" y="3522138"/>
            <a:chExt cx="628323" cy="5158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円弧 49"/>
            <p:cNvSpPr/>
            <p:nvPr/>
          </p:nvSpPr>
          <p:spPr>
            <a:xfrm>
              <a:off x="3646159" y="3522138"/>
              <a:ext cx="594339" cy="515860"/>
            </a:xfrm>
            <a:prstGeom prst="arc">
              <a:avLst>
                <a:gd name="adj1" fmla="val 16874079"/>
                <a:gd name="adj2" fmla="val 4313206"/>
              </a:avLst>
            </a:prstGeom>
            <a:ln w="76200">
              <a:solidFill>
                <a:schemeClr val="bg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円弧 50"/>
            <p:cNvSpPr/>
            <p:nvPr/>
          </p:nvSpPr>
          <p:spPr>
            <a:xfrm flipH="1" flipV="1">
              <a:off x="3680143" y="3522138"/>
              <a:ext cx="594339" cy="515860"/>
            </a:xfrm>
            <a:prstGeom prst="arc">
              <a:avLst>
                <a:gd name="adj1" fmla="val 16874079"/>
                <a:gd name="adj2" fmla="val 4313206"/>
              </a:avLst>
            </a:prstGeom>
            <a:ln w="76200">
              <a:solidFill>
                <a:schemeClr val="bg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2" name="直線矢印コネクタ 51"/>
          <p:cNvCxnSpPr/>
          <p:nvPr/>
        </p:nvCxnSpPr>
        <p:spPr>
          <a:xfrm flipH="1" flipV="1">
            <a:off x="3516641" y="4171414"/>
            <a:ext cx="1542" cy="43818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 flipV="1">
            <a:off x="4792785" y="4206385"/>
            <a:ext cx="1542" cy="43818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 rot="16200000">
            <a:off x="2647778" y="1526754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Language Learning</a:t>
            </a:r>
            <a:endParaRPr lang="ja-JP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 rot="16200000">
            <a:off x="4137034" y="1585384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</a:t>
            </a:r>
            <a:endParaRPr lang="ja-JP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6" name="グループ化 55"/>
          <p:cNvGrpSpPr/>
          <p:nvPr/>
        </p:nvGrpSpPr>
        <p:grpSpPr>
          <a:xfrm>
            <a:off x="6713717" y="3906312"/>
            <a:ext cx="349003" cy="71354"/>
            <a:chOff x="7594600" y="4108383"/>
            <a:chExt cx="413991" cy="84667"/>
          </a:xfrm>
        </p:grpSpPr>
        <p:sp>
          <p:nvSpPr>
            <p:cNvPr id="57" name="楕円 60"/>
            <p:cNvSpPr/>
            <p:nvPr/>
          </p:nvSpPr>
          <p:spPr>
            <a:xfrm>
              <a:off x="7594600" y="4108383"/>
              <a:ext cx="84667" cy="846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楕円 61"/>
            <p:cNvSpPr/>
            <p:nvPr/>
          </p:nvSpPr>
          <p:spPr>
            <a:xfrm>
              <a:off x="7755466" y="4108383"/>
              <a:ext cx="84667" cy="846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楕円 62"/>
            <p:cNvSpPr/>
            <p:nvPr/>
          </p:nvSpPr>
          <p:spPr>
            <a:xfrm>
              <a:off x="7923924" y="4108383"/>
              <a:ext cx="84667" cy="846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0" name="テキスト ボックス 59"/>
          <p:cNvSpPr txBox="1"/>
          <p:nvPr/>
        </p:nvSpPr>
        <p:spPr>
          <a:xfrm>
            <a:off x="2955316" y="51951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</a:t>
            </a:r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3540664" y="991259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area</a:t>
            </a:r>
          </a:p>
        </p:txBody>
      </p:sp>
      <p:sp>
        <p:nvSpPr>
          <p:cNvPr id="62" name="テキスト ボックス 61"/>
          <p:cNvSpPr txBox="1"/>
          <p:nvPr/>
        </p:nvSpPr>
        <p:spPr>
          <a:xfrm rot="16200000">
            <a:off x="5760096" y="1653189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Basal ganglia</a:t>
            </a: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3119865" y="4251398"/>
            <a:ext cx="104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area</a:t>
            </a:r>
            <a:endParaRPr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4363821" y="4284258"/>
            <a:ext cx="1034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area</a:t>
            </a:r>
            <a:endParaRPr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正方形/長方形 64"/>
          <p:cNvSpPr/>
          <p:nvPr/>
        </p:nvSpPr>
        <p:spPr>
          <a:xfrm>
            <a:off x="5177489" y="993075"/>
            <a:ext cx="15055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Corpus striatum</a:t>
            </a:r>
            <a:endParaRPr lang="ja-JP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5624752" y="4267903"/>
            <a:ext cx="105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area</a:t>
            </a:r>
            <a:endParaRPr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7" name="グループ化 66"/>
          <p:cNvGrpSpPr/>
          <p:nvPr/>
        </p:nvGrpSpPr>
        <p:grpSpPr>
          <a:xfrm>
            <a:off x="6706636" y="4819775"/>
            <a:ext cx="349003" cy="71354"/>
            <a:chOff x="7594600" y="4108383"/>
            <a:chExt cx="413991" cy="84667"/>
          </a:xfrm>
        </p:grpSpPr>
        <p:sp>
          <p:nvSpPr>
            <p:cNvPr id="68" name="楕円 57"/>
            <p:cNvSpPr/>
            <p:nvPr/>
          </p:nvSpPr>
          <p:spPr>
            <a:xfrm>
              <a:off x="7594600" y="4108383"/>
              <a:ext cx="84667" cy="846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楕円 58"/>
            <p:cNvSpPr/>
            <p:nvPr/>
          </p:nvSpPr>
          <p:spPr>
            <a:xfrm>
              <a:off x="7755466" y="4108383"/>
              <a:ext cx="84667" cy="846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楕円 59"/>
            <p:cNvSpPr/>
            <p:nvPr/>
          </p:nvSpPr>
          <p:spPr>
            <a:xfrm>
              <a:off x="7923924" y="4108383"/>
              <a:ext cx="84667" cy="846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1" name="グループ化 70"/>
          <p:cNvGrpSpPr/>
          <p:nvPr/>
        </p:nvGrpSpPr>
        <p:grpSpPr>
          <a:xfrm>
            <a:off x="7188064" y="4612713"/>
            <a:ext cx="1016734" cy="465025"/>
            <a:chOff x="2286000" y="780393"/>
            <a:chExt cx="1206062" cy="551793"/>
          </a:xfrm>
          <a:effectLst/>
        </p:grpSpPr>
        <p:sp>
          <p:nvSpPr>
            <p:cNvPr id="72" name="角丸四角形 71"/>
            <p:cNvSpPr/>
            <p:nvPr/>
          </p:nvSpPr>
          <p:spPr>
            <a:xfrm>
              <a:off x="2286000" y="780393"/>
              <a:ext cx="1206062" cy="551793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/>
            <p:cNvSpPr txBox="1"/>
            <p:nvPr/>
          </p:nvSpPr>
          <p:spPr>
            <a:xfrm>
              <a:off x="2489977" y="871621"/>
              <a:ext cx="949229" cy="43824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Reflex</a:t>
              </a:r>
              <a:endPara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4" name="直線矢印コネクタ 73"/>
          <p:cNvCxnSpPr/>
          <p:nvPr/>
        </p:nvCxnSpPr>
        <p:spPr>
          <a:xfrm flipH="1" flipV="1">
            <a:off x="7727615" y="4164086"/>
            <a:ext cx="1542" cy="43818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ボックス 74"/>
          <p:cNvSpPr txBox="1"/>
          <p:nvPr/>
        </p:nvSpPr>
        <p:spPr>
          <a:xfrm>
            <a:off x="7041963" y="4255123"/>
            <a:ext cx="129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Limbic system</a:t>
            </a:r>
          </a:p>
        </p:txBody>
      </p:sp>
      <p:sp>
        <p:nvSpPr>
          <p:cNvPr id="76" name="角丸四角形 75"/>
          <p:cNvSpPr/>
          <p:nvPr/>
        </p:nvSpPr>
        <p:spPr>
          <a:xfrm>
            <a:off x="6619915" y="987354"/>
            <a:ext cx="1444982" cy="1506192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7" name="グループ化 76"/>
          <p:cNvGrpSpPr/>
          <p:nvPr/>
        </p:nvGrpSpPr>
        <p:grpSpPr>
          <a:xfrm>
            <a:off x="6879402" y="1495019"/>
            <a:ext cx="1016734" cy="465025"/>
            <a:chOff x="2286000" y="780393"/>
            <a:chExt cx="1206062" cy="551793"/>
          </a:xfrm>
        </p:grpSpPr>
        <p:sp>
          <p:nvSpPr>
            <p:cNvPr id="78" name="角丸四角形 77"/>
            <p:cNvSpPr/>
            <p:nvPr/>
          </p:nvSpPr>
          <p:spPr>
            <a:xfrm>
              <a:off x="2286000" y="780393"/>
              <a:ext cx="1206062" cy="55179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テキスト ボックス 78"/>
            <p:cNvSpPr txBox="1"/>
            <p:nvPr/>
          </p:nvSpPr>
          <p:spPr>
            <a:xfrm>
              <a:off x="2431212" y="871621"/>
              <a:ext cx="1055713" cy="438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HSMM</a:t>
              </a:r>
              <a:endPara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0" name="テキスト ボックス 79"/>
          <p:cNvSpPr txBox="1"/>
          <p:nvPr/>
        </p:nvSpPr>
        <p:spPr>
          <a:xfrm>
            <a:off x="6783669" y="997066"/>
            <a:ext cx="1574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Prefrontal cortex</a:t>
            </a:r>
          </a:p>
        </p:txBody>
      </p:sp>
      <p:cxnSp>
        <p:nvCxnSpPr>
          <p:cNvPr id="81" name="カギ線コネクタ 80"/>
          <p:cNvCxnSpPr>
            <a:stCxn id="72" idx="3"/>
          </p:cNvCxnSpPr>
          <p:nvPr/>
        </p:nvCxnSpPr>
        <p:spPr>
          <a:xfrm>
            <a:off x="8204798" y="4845225"/>
            <a:ext cx="1300816" cy="1435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カギ線コネクタ 81"/>
          <p:cNvCxnSpPr>
            <a:stCxn id="85" idx="6"/>
            <a:endCxn id="84" idx="0"/>
          </p:cNvCxnSpPr>
          <p:nvPr/>
        </p:nvCxnSpPr>
        <p:spPr>
          <a:xfrm>
            <a:off x="8916310" y="2753412"/>
            <a:ext cx="170680" cy="2027171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カギ線コネクタ 82"/>
          <p:cNvCxnSpPr>
            <a:stCxn id="76" idx="3"/>
            <a:endCxn id="85" idx="0"/>
          </p:cNvCxnSpPr>
          <p:nvPr/>
        </p:nvCxnSpPr>
        <p:spPr>
          <a:xfrm>
            <a:off x="8064896" y="1740450"/>
            <a:ext cx="782170" cy="949310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楕円 108"/>
          <p:cNvSpPr/>
          <p:nvPr/>
        </p:nvSpPr>
        <p:spPr>
          <a:xfrm>
            <a:off x="9017747" y="4780583"/>
            <a:ext cx="138486" cy="127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5" name="楕円 112"/>
          <p:cNvSpPr/>
          <p:nvPr/>
        </p:nvSpPr>
        <p:spPr>
          <a:xfrm>
            <a:off x="8777824" y="2689760"/>
            <a:ext cx="138486" cy="1273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6" name="テキスト ボックス 85"/>
          <p:cNvSpPr txBox="1"/>
          <p:nvPr/>
        </p:nvSpPr>
        <p:spPr>
          <a:xfrm rot="16200000">
            <a:off x="5849654" y="1525221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Model-based Planning</a:t>
            </a:r>
            <a:endParaRPr lang="ja-JP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8206582" y="4851802"/>
            <a:ext cx="263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Subsumption</a:t>
            </a:r>
            <a:r>
              <a:rPr lang="en-US" altLang="ja-JP" dirty="0"/>
              <a:t> Architecture</a:t>
            </a:r>
            <a:endParaRPr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 rot="16200000">
            <a:off x="1603716" y="3689739"/>
            <a:ext cx="1890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0070C0"/>
                </a:solidFill>
              </a:rPr>
              <a:t>Low level module</a:t>
            </a:r>
            <a:endParaRPr lang="ja-JP" altLang="en-US" dirty="0">
              <a:solidFill>
                <a:srgbClr val="0070C0"/>
              </a:solidFill>
            </a:endParaRPr>
          </a:p>
        </p:txBody>
      </p:sp>
      <p:sp>
        <p:nvSpPr>
          <p:cNvPr id="89" name="正方形/長方形 88"/>
          <p:cNvSpPr/>
          <p:nvPr/>
        </p:nvSpPr>
        <p:spPr>
          <a:xfrm>
            <a:off x="2813159" y="859576"/>
            <a:ext cx="5646736" cy="1607021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90" name="グループ化 89"/>
          <p:cNvGrpSpPr/>
          <p:nvPr/>
        </p:nvGrpSpPr>
        <p:grpSpPr>
          <a:xfrm>
            <a:off x="3775190" y="2213182"/>
            <a:ext cx="529688" cy="434742"/>
            <a:chOff x="3646159" y="3522138"/>
            <a:chExt cx="628323" cy="515860"/>
          </a:xfrm>
        </p:grpSpPr>
        <p:sp>
          <p:nvSpPr>
            <p:cNvPr id="91" name="円弧 90"/>
            <p:cNvSpPr/>
            <p:nvPr/>
          </p:nvSpPr>
          <p:spPr>
            <a:xfrm>
              <a:off x="3646159" y="3522138"/>
              <a:ext cx="594339" cy="515860"/>
            </a:xfrm>
            <a:prstGeom prst="arc">
              <a:avLst>
                <a:gd name="adj1" fmla="val 16874079"/>
                <a:gd name="adj2" fmla="val 4313206"/>
              </a:avLst>
            </a:prstGeom>
            <a:ln w="76200">
              <a:solidFill>
                <a:schemeClr val="bg1"/>
              </a:solidFill>
              <a:headEnd type="triangl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円弧 91"/>
            <p:cNvSpPr/>
            <p:nvPr/>
          </p:nvSpPr>
          <p:spPr>
            <a:xfrm flipH="1" flipV="1">
              <a:off x="3680143" y="3522138"/>
              <a:ext cx="594339" cy="515860"/>
            </a:xfrm>
            <a:prstGeom prst="arc">
              <a:avLst>
                <a:gd name="adj1" fmla="val 16874079"/>
                <a:gd name="adj2" fmla="val 4313206"/>
              </a:avLst>
            </a:prstGeom>
            <a:ln w="76200">
              <a:solidFill>
                <a:schemeClr val="bg1"/>
              </a:solidFill>
              <a:headEnd type="triangl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3" name="グループ化 92"/>
          <p:cNvGrpSpPr/>
          <p:nvPr/>
        </p:nvGrpSpPr>
        <p:grpSpPr>
          <a:xfrm>
            <a:off x="5488822" y="2255017"/>
            <a:ext cx="529688" cy="434742"/>
            <a:chOff x="3646159" y="3522138"/>
            <a:chExt cx="628323" cy="515860"/>
          </a:xfrm>
        </p:grpSpPr>
        <p:sp>
          <p:nvSpPr>
            <p:cNvPr id="94" name="円弧 93"/>
            <p:cNvSpPr/>
            <p:nvPr/>
          </p:nvSpPr>
          <p:spPr>
            <a:xfrm>
              <a:off x="3646159" y="3522138"/>
              <a:ext cx="594339" cy="515860"/>
            </a:xfrm>
            <a:prstGeom prst="arc">
              <a:avLst>
                <a:gd name="adj1" fmla="val 16874079"/>
                <a:gd name="adj2" fmla="val 4313206"/>
              </a:avLst>
            </a:prstGeom>
            <a:ln w="76200">
              <a:solidFill>
                <a:schemeClr val="bg1"/>
              </a:solidFill>
              <a:headEnd type="triangl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円弧 94"/>
            <p:cNvSpPr/>
            <p:nvPr/>
          </p:nvSpPr>
          <p:spPr>
            <a:xfrm flipH="1" flipV="1">
              <a:off x="3680143" y="3522138"/>
              <a:ext cx="594339" cy="515860"/>
            </a:xfrm>
            <a:prstGeom prst="arc">
              <a:avLst>
                <a:gd name="adj1" fmla="val 16874079"/>
                <a:gd name="adj2" fmla="val 4313206"/>
              </a:avLst>
            </a:prstGeom>
            <a:ln w="76200">
              <a:solidFill>
                <a:schemeClr val="bg1"/>
              </a:solidFill>
              <a:headEnd type="triangl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6" name="グループ化 95"/>
          <p:cNvGrpSpPr/>
          <p:nvPr/>
        </p:nvGrpSpPr>
        <p:grpSpPr>
          <a:xfrm>
            <a:off x="7094913" y="2200515"/>
            <a:ext cx="529688" cy="434742"/>
            <a:chOff x="3646159" y="3522138"/>
            <a:chExt cx="628323" cy="515860"/>
          </a:xfrm>
        </p:grpSpPr>
        <p:sp>
          <p:nvSpPr>
            <p:cNvPr id="97" name="円弧 96"/>
            <p:cNvSpPr/>
            <p:nvPr/>
          </p:nvSpPr>
          <p:spPr>
            <a:xfrm>
              <a:off x="3646159" y="3522138"/>
              <a:ext cx="594339" cy="515860"/>
            </a:xfrm>
            <a:prstGeom prst="arc">
              <a:avLst>
                <a:gd name="adj1" fmla="val 16874079"/>
                <a:gd name="adj2" fmla="val 4313206"/>
              </a:avLst>
            </a:prstGeom>
            <a:ln w="76200">
              <a:solidFill>
                <a:schemeClr val="bg1"/>
              </a:solidFill>
              <a:headEnd type="triangl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円弧 97"/>
            <p:cNvSpPr/>
            <p:nvPr/>
          </p:nvSpPr>
          <p:spPr>
            <a:xfrm flipH="1" flipV="1">
              <a:off x="3680143" y="3522138"/>
              <a:ext cx="594339" cy="515860"/>
            </a:xfrm>
            <a:prstGeom prst="arc">
              <a:avLst>
                <a:gd name="adj1" fmla="val 16874079"/>
                <a:gd name="adj2" fmla="val 4313206"/>
              </a:avLst>
            </a:prstGeom>
            <a:ln w="76200">
              <a:solidFill>
                <a:schemeClr val="bg1"/>
              </a:solidFill>
              <a:headEnd type="triangl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9" name="カギ線コネクタ 98"/>
          <p:cNvCxnSpPr>
            <a:endCxn id="85" idx="2"/>
          </p:cNvCxnSpPr>
          <p:nvPr/>
        </p:nvCxnSpPr>
        <p:spPr>
          <a:xfrm>
            <a:off x="6456236" y="1807076"/>
            <a:ext cx="2321588" cy="946336"/>
          </a:xfrm>
          <a:prstGeom prst="bentConnector3">
            <a:avLst>
              <a:gd name="adj1" fmla="val 3534"/>
            </a:avLst>
          </a:prstGeom>
          <a:ln w="571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/>
          <p:cNvSpPr txBox="1"/>
          <p:nvPr/>
        </p:nvSpPr>
        <p:spPr>
          <a:xfrm>
            <a:off x="4984495" y="570927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1" name="カギ線コネクタ 100"/>
          <p:cNvCxnSpPr>
            <a:stCxn id="40" idx="3"/>
            <a:endCxn id="105" idx="1"/>
          </p:cNvCxnSpPr>
          <p:nvPr/>
        </p:nvCxnSpPr>
        <p:spPr>
          <a:xfrm>
            <a:off x="5363078" y="4886799"/>
            <a:ext cx="2310090" cy="323584"/>
          </a:xfrm>
          <a:prstGeom prst="bentConnector3">
            <a:avLst>
              <a:gd name="adj1" fmla="val 3279"/>
            </a:avLst>
          </a:prstGeom>
          <a:ln w="3810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カギ線コネクタ 101"/>
          <p:cNvCxnSpPr>
            <a:stCxn id="37" idx="3"/>
            <a:endCxn id="105" idx="1"/>
          </p:cNvCxnSpPr>
          <p:nvPr/>
        </p:nvCxnSpPr>
        <p:spPr>
          <a:xfrm>
            <a:off x="4020747" y="4843462"/>
            <a:ext cx="3652421" cy="366921"/>
          </a:xfrm>
          <a:prstGeom prst="bentConnector3">
            <a:avLst>
              <a:gd name="adj1" fmla="val 1981"/>
            </a:avLst>
          </a:prstGeom>
          <a:ln w="3810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カギ線コネクタ 102"/>
          <p:cNvCxnSpPr>
            <a:stCxn id="43" idx="3"/>
            <a:endCxn id="105" idx="1"/>
          </p:cNvCxnSpPr>
          <p:nvPr/>
        </p:nvCxnSpPr>
        <p:spPr>
          <a:xfrm>
            <a:off x="6530982" y="4859404"/>
            <a:ext cx="1142186" cy="350979"/>
          </a:xfrm>
          <a:prstGeom prst="bentConnector3">
            <a:avLst>
              <a:gd name="adj1" fmla="val 9021"/>
            </a:avLst>
          </a:prstGeom>
          <a:ln w="3810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矢印コネクタ 103"/>
          <p:cNvCxnSpPr>
            <a:stCxn id="105" idx="0"/>
            <a:endCxn id="72" idx="2"/>
          </p:cNvCxnSpPr>
          <p:nvPr/>
        </p:nvCxnSpPr>
        <p:spPr>
          <a:xfrm flipV="1">
            <a:off x="7693850" y="5077737"/>
            <a:ext cx="2581" cy="11197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正方形/長方形 104"/>
          <p:cNvSpPr/>
          <p:nvPr/>
        </p:nvSpPr>
        <p:spPr>
          <a:xfrm>
            <a:off x="7673168" y="5189708"/>
            <a:ext cx="41363" cy="413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6" name="正方形/長方形 105"/>
          <p:cNvSpPr/>
          <p:nvPr/>
        </p:nvSpPr>
        <p:spPr>
          <a:xfrm rot="16200000">
            <a:off x="1594446" y="1429949"/>
            <a:ext cx="1929763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FFC000"/>
                </a:solidFill>
              </a:rPr>
              <a:t>High level </a:t>
            </a:r>
            <a:r>
              <a:rPr lang="ja-JP" altLang="en-US" dirty="0">
                <a:solidFill>
                  <a:srgbClr val="FFC000"/>
                </a:solidFill>
              </a:rPr>
              <a:t> </a:t>
            </a:r>
            <a:r>
              <a:rPr lang="en-US" altLang="ja-JP" dirty="0">
                <a:solidFill>
                  <a:srgbClr val="FFC000"/>
                </a:solidFill>
              </a:rPr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21555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81</Words>
  <Application>Microsoft Office PowerPoint</Application>
  <PresentationFormat>ワイド画面</PresentationFormat>
  <Paragraphs>53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8" baseType="lpstr">
      <vt:lpstr>HGP明朝E</vt:lpstr>
      <vt:lpstr>ＭＳ Ｐゴシック</vt:lpstr>
      <vt:lpstr>メイリオ</vt:lpstr>
      <vt:lpstr>Arial</vt:lpstr>
      <vt:lpstr>Calibri</vt:lpstr>
      <vt:lpstr>Calibri Light</vt:lpstr>
      <vt:lpstr>Cambria Math</vt:lpstr>
      <vt:lpstr>Segoe UI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Kazuki Miyazawa</dc:creator>
  <cp:lastModifiedBy>Kazuki Miyazawa</cp:lastModifiedBy>
  <cp:revision>7</cp:revision>
  <dcterms:created xsi:type="dcterms:W3CDTF">2017-08-17T07:22:19Z</dcterms:created>
  <dcterms:modified xsi:type="dcterms:W3CDTF">2017-10-31T23:52:57Z</dcterms:modified>
</cp:coreProperties>
</file>